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65" r:id="rId2"/>
    <p:sldId id="274" r:id="rId3"/>
    <p:sldId id="273" r:id="rId4"/>
    <p:sldId id="275" r:id="rId5"/>
    <p:sldId id="267" r:id="rId6"/>
    <p:sldId id="268" r:id="rId7"/>
    <p:sldId id="270" r:id="rId8"/>
    <p:sldId id="272" r:id="rId9"/>
    <p:sldId id="257" r:id="rId10"/>
    <p:sldId id="258" r:id="rId11"/>
    <p:sldId id="259" r:id="rId12"/>
    <p:sldId id="260" r:id="rId13"/>
    <p:sldId id="261" r:id="rId14"/>
    <p:sldId id="276" r:id="rId15"/>
    <p:sldId id="277" r:id="rId16"/>
    <p:sldId id="26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C183-DDBB-43D8-A25F-94EA4D8E02F6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DF521-1D4E-4F32-9A8C-A6CE0BA57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403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7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1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62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6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80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5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35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8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3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0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22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F844-44AF-4A25-A660-76CFD3FA5AB1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07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Лекция №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endParaRPr lang="ru-RU" sz="4800" b="1" dirty="0"/>
          </a:p>
          <a:p>
            <a:pPr marL="0" indent="0" algn="ctr">
              <a:buNone/>
            </a:pPr>
            <a:r>
              <a:rPr lang="ru-RU" sz="4800" b="1" dirty="0" smtClean="0"/>
              <a:t>КЛАССИФИКАЦИЯ ИНВЕСТИЦИЙ</a:t>
            </a:r>
          </a:p>
          <a:p>
            <a:pPr marL="0" indent="0" algn="ctr">
              <a:buNone/>
            </a:pPr>
            <a:endParaRPr lang="ru-RU" sz="4800" b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Проект </a:t>
            </a:r>
            <a:r>
              <a:rPr lang="ru-RU" b="1" dirty="0" smtClean="0">
                <a:solidFill>
                  <a:srgbClr val="FF0000"/>
                </a:solidFill>
              </a:rPr>
              <a:t>и инвестиции следует </a:t>
            </a:r>
            <a:r>
              <a:rPr lang="ru-RU" b="1" dirty="0">
                <a:solidFill>
                  <a:srgbClr val="FF0000"/>
                </a:solidFill>
              </a:rPr>
              <a:t>правильно классифицировать, чтобы правильно подобрать инструментарий управления проектом</a:t>
            </a:r>
          </a:p>
          <a:p>
            <a:pPr marL="0" indent="0" algn="ctr">
              <a:buNone/>
            </a:pP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6173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8967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ОПРЕДЕЛЕНИЯ                  №2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ts val="476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   -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ts val="476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ценные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бумаги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нематериальные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вкладываются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предпринимательскую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476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нематериальные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неосязаемые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нематериальные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переобучение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профессионализм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(человеческий капитал)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товарные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фирмы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гудвил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НИОКР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30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ru-RU" sz="36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36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            </a:t>
            </a:r>
            <a:r>
              <a:rPr lang="ru-RU" sz="3600" dirty="0" smtClean="0">
                <a:solidFill>
                  <a:srgbClr val="1D2024"/>
                </a:solidFill>
                <a:latin typeface="Podkova Ultra-Bold"/>
              </a:rPr>
              <a:t>№3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Podkova Ultra-Bold"/>
              </a:rPr>
              <a:t>Инвестиции</a:t>
            </a:r>
            <a:r>
              <a:rPr lang="ru-RU" dirty="0">
                <a:solidFill>
                  <a:srgbClr val="1D2024"/>
                </a:solidFill>
                <a:latin typeface="Podkova Ultra-Bold"/>
              </a:rPr>
              <a:t> это: </a:t>
            </a:r>
            <a:endParaRPr lang="ru-RU" dirty="0" smtClean="0">
              <a:solidFill>
                <a:srgbClr val="1D2024"/>
              </a:solidFill>
              <a:latin typeface="Podkova Ultra-Bold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1D2024"/>
                </a:solidFill>
                <a:latin typeface="Podkova Ultra-Bold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1D2024"/>
                </a:solidFill>
                <a:latin typeface="Podkova Ultra-Bold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вложение</a:t>
            </a:r>
            <a:r>
              <a:rPr lang="en-US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предпринимательскую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иной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выгоды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будущем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2)</a:t>
            </a:r>
            <a:r>
              <a:rPr lang="en-US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ценные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имущественные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денежную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оценку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вкладываются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предпринимательской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иной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иного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полезного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эффекта</a:t>
            </a:r>
            <a:r>
              <a:rPr lang="en-US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Цель инвестирования – это поиск и определение такого способа вложений инвестиций, которые обеспечивали бы требуемый уровень доходности и минимальный риск. На </a:t>
            </a:r>
            <a:r>
              <a:rPr lang="ru-RU" sz="20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</a:t>
            </a:r>
            <a:r>
              <a:rPr lang="ru-RU" sz="20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 влияние временные, инфляционные факторы и фактор риска.</a:t>
            </a:r>
            <a:endParaRPr lang="en-US" sz="20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>
              <a:lnSpc>
                <a:spcPct val="11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31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256"/>
          </a:xfrm>
        </p:spPr>
        <p:txBody>
          <a:bodyPr>
            <a:noAutofit/>
          </a:bodyPr>
          <a:lstStyle/>
          <a:p>
            <a:pPr algn="r">
              <a:lnSpc>
                <a:spcPts val="12460"/>
              </a:lnSpc>
            </a:pPr>
            <a:r>
              <a:rPr lang="ru-RU" sz="36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ОПРЕДЕЛЕНИЯ </a:t>
            </a:r>
            <a:r>
              <a:rPr lang="ru-RU" sz="36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№4         </a:t>
            </a:r>
            <a:r>
              <a:rPr lang="en-US" sz="36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ts val="4200"/>
              </a:lnSpc>
              <a:buNone/>
            </a:pPr>
            <a:r>
              <a:rPr lang="en-US" sz="36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</a:t>
            </a:r>
            <a:r>
              <a:rPr lang="en-US" sz="36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</a:t>
            </a:r>
            <a:r>
              <a:rPr lang="ru-RU" sz="36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это:</a:t>
            </a:r>
            <a:endParaRPr lang="ru-RU" sz="3600" b="1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4200"/>
              </a:lnSpc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     а) 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инвестиции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в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материальные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активы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, которые мы называем 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инвестиционный 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проект;</a:t>
            </a:r>
          </a:p>
          <a:p>
            <a:pPr marL="0" indent="0" algn="just">
              <a:lnSpc>
                <a:spcPts val="4200"/>
              </a:lnSpc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     б)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инвестиции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в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основной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капитал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, в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том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числе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затраты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на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новое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строительство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,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 расширение действующего производства,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техническое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перевооружение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,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реконструкцию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,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приобретения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оборудования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и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машин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,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проектно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изыскательные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работы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и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тд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75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32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             </a:t>
            </a:r>
            <a:r>
              <a:rPr lang="ru-RU" sz="3600" b="1" dirty="0" smtClean="0"/>
              <a:t>№5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/>
              <a:t>     И</a:t>
            </a:r>
            <a:r>
              <a:rPr lang="ru-RU" dirty="0" smtClean="0"/>
              <a:t>нвестиционный </a:t>
            </a:r>
            <a:r>
              <a:rPr lang="ru-RU" dirty="0"/>
              <a:t>проект – </a:t>
            </a:r>
            <a:r>
              <a:rPr lang="ru-RU" dirty="0" smtClean="0"/>
              <a:t>это инвестиции в материальные </a:t>
            </a:r>
            <a:r>
              <a:rPr lang="ru-RU" dirty="0" smtClean="0"/>
              <a:t>активы, а финансовая его составляющая называется капитальными вложениями.</a:t>
            </a:r>
            <a:endParaRPr lang="ru-RU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     И</a:t>
            </a:r>
            <a:r>
              <a:rPr lang="ru-RU" dirty="0" smtClean="0"/>
              <a:t>нвестиционный </a:t>
            </a:r>
            <a:r>
              <a:rPr lang="ru-RU" dirty="0"/>
              <a:t>проект – это, прежде всего, комплексный план мероприятий, включающий проектирование, строительство, приобретение технологий и оборудования, подготовку кадров и т.п., направленных на создание нового или модернизацию действующего </a:t>
            </a:r>
            <a:r>
              <a:rPr lang="ru-RU" dirty="0" smtClean="0"/>
              <a:t>производства, </a:t>
            </a:r>
            <a:r>
              <a:rPr lang="ru-RU" dirty="0"/>
              <a:t>товаров (работ, услуг) с целью получения экономической выгоды. </a:t>
            </a:r>
          </a:p>
        </p:txBody>
      </p:sp>
    </p:spTree>
    <p:extLst>
      <p:ext uri="{BB962C8B-B14F-4D97-AF65-F5344CB8AC3E}">
        <p14:creationId xmlns:p14="http://schemas.microsoft.com/office/powerpoint/2010/main" val="4040183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52367" cy="1325563"/>
          </a:xfrm>
        </p:spPr>
        <p:txBody>
          <a:bodyPr>
            <a:normAutofit fontScale="90000"/>
          </a:bodyPr>
          <a:lstStyle/>
          <a:p>
            <a:pPr algn="r">
              <a:lnSpc>
                <a:spcPts val="6275"/>
              </a:lnSpc>
            </a:pPr>
            <a:r>
              <a:rPr lang="en-US" sz="36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r>
              <a:rPr lang="en-US" sz="36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</a:t>
            </a:r>
            <a:r>
              <a:rPr lang="en-US" sz="36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6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</a:t>
            </a:r>
            <a:r>
              <a:rPr lang="en-US" sz="36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</a:t>
            </a:r>
            <a:r>
              <a:rPr lang="ru-RU" sz="36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№6</a:t>
            </a:r>
            <a:r>
              <a:rPr lang="en-US" sz="36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737" y="1825625"/>
            <a:ext cx="11163631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rgbClr val="1D2024"/>
                </a:solidFill>
                <a:latin typeface="Open Sans Bold"/>
              </a:rPr>
              <a:t>По</a:t>
            </a:r>
            <a:r>
              <a:rPr lang="en-US" b="1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b="1" dirty="0" err="1">
                <a:solidFill>
                  <a:srgbClr val="1D2024"/>
                </a:solidFill>
                <a:latin typeface="Open Sans Bold"/>
              </a:rPr>
              <a:t>объектам</a:t>
            </a:r>
            <a:r>
              <a:rPr lang="en-US" b="1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b="1" dirty="0" err="1">
                <a:solidFill>
                  <a:srgbClr val="1D2024"/>
                </a:solidFill>
                <a:latin typeface="Open Sans Bold"/>
              </a:rPr>
              <a:t>вложения</a:t>
            </a:r>
            <a:r>
              <a:rPr lang="en-US" b="1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b="1" dirty="0" err="1">
                <a:solidFill>
                  <a:srgbClr val="1D2024"/>
                </a:solidFill>
                <a:latin typeface="Open Sans Bold"/>
              </a:rPr>
              <a:t>капитала</a:t>
            </a:r>
            <a:r>
              <a:rPr lang="en-US" b="1" dirty="0">
                <a:solidFill>
                  <a:srgbClr val="1D2024"/>
                </a:solidFill>
                <a:latin typeface="Open Sans Bold"/>
              </a:rPr>
              <a:t>: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1.1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) </a:t>
            </a:r>
            <a:r>
              <a:rPr lang="en-US" b="1" dirty="0" err="1" smtClean="0">
                <a:solidFill>
                  <a:srgbClr val="1D2024"/>
                </a:solidFill>
                <a:latin typeface="Maven Pro"/>
              </a:rPr>
              <a:t>финансовые</a:t>
            </a:r>
            <a:r>
              <a:rPr lang="ru-RU" b="1" dirty="0" smtClean="0">
                <a:solidFill>
                  <a:srgbClr val="1D2024"/>
                </a:solidFill>
                <a:latin typeface="Maven Pro"/>
              </a:rPr>
              <a:t> инвестиции: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      а)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финансовые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активы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: ценные бумаги </a:t>
            </a:r>
            <a:r>
              <a:rPr lang="ru-RU" sz="2200" dirty="0" smtClean="0">
                <a:solidFill>
                  <a:srgbClr val="1D2024"/>
                </a:solidFill>
                <a:latin typeface="Maven Pro"/>
              </a:rPr>
              <a:t>(в </a:t>
            </a:r>
            <a:r>
              <a:rPr lang="ru-RU" sz="2200" dirty="0">
                <a:solidFill>
                  <a:srgbClr val="1D2024"/>
                </a:solidFill>
                <a:latin typeface="Maven Pro"/>
              </a:rPr>
              <a:t>свою очередь они </a:t>
            </a:r>
            <a:r>
              <a:rPr lang="ru-RU" sz="2200" dirty="0" err="1">
                <a:solidFill>
                  <a:srgbClr val="1D2024"/>
                </a:solidFill>
                <a:latin typeface="Maven Pro"/>
              </a:rPr>
              <a:t>м.б</a:t>
            </a:r>
            <a:r>
              <a:rPr lang="ru-RU" sz="2200" dirty="0">
                <a:solidFill>
                  <a:srgbClr val="1D2024"/>
                </a:solidFill>
                <a:latin typeface="Maven Pro"/>
              </a:rPr>
              <a:t>. спекулятивными или ориентированными на долгосрочное </a:t>
            </a:r>
            <a:r>
              <a:rPr lang="ru-RU" sz="2200" dirty="0" smtClean="0">
                <a:solidFill>
                  <a:srgbClr val="1D2024"/>
                </a:solidFill>
                <a:latin typeface="Maven Pro"/>
              </a:rPr>
              <a:t>вложение), 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банковские вклады, доли участия и т.д.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      б)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>
                <a:solidFill>
                  <a:srgbClr val="1D2024"/>
                </a:solidFill>
                <a:latin typeface="Maven Pro"/>
              </a:rPr>
              <a:t>нефинансовые</a:t>
            </a:r>
            <a:r>
              <a:rPr lang="en-US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активы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: антиквариат, драгметаллы, раритеты,  кубышки, заначки и т.д.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dirty="0" smtClean="0">
              <a:solidFill>
                <a:srgbClr val="1D2024"/>
              </a:solidFill>
              <a:latin typeface="Maven Pro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1.2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) </a:t>
            </a:r>
            <a:r>
              <a:rPr lang="en-US" b="1" dirty="0" err="1">
                <a:solidFill>
                  <a:srgbClr val="1D2024"/>
                </a:solidFill>
                <a:latin typeface="Maven Pro"/>
              </a:rPr>
              <a:t>реальные</a:t>
            </a:r>
            <a:r>
              <a:rPr lang="en-US" b="1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b="1" dirty="0" err="1" smtClean="0">
                <a:solidFill>
                  <a:srgbClr val="1D2024"/>
                </a:solidFill>
                <a:latin typeface="Maven Pro"/>
              </a:rPr>
              <a:t>инвестиции</a:t>
            </a:r>
            <a:r>
              <a:rPr lang="ru-RU" b="1" dirty="0" smtClean="0">
                <a:solidFill>
                  <a:srgbClr val="1D2024"/>
                </a:solidFill>
                <a:latin typeface="Maven Pro"/>
              </a:rPr>
              <a:t>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1D2024"/>
                </a:solidFill>
                <a:latin typeface="Maven Pro"/>
              </a:rPr>
              <a:t> 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    а)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мат</a:t>
            </a:r>
            <a:r>
              <a:rPr lang="ru-RU" dirty="0" err="1" smtClean="0">
                <a:solidFill>
                  <a:srgbClr val="1D2024"/>
                </a:solidFill>
                <a:latin typeface="Maven Pro"/>
              </a:rPr>
              <a:t>ериальные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активы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 – инвестиции в основной капитал (</a:t>
            </a:r>
            <a:r>
              <a:rPr lang="ru-RU" dirty="0" err="1" smtClean="0">
                <a:solidFill>
                  <a:srgbClr val="1D2024"/>
                </a:solidFill>
                <a:latin typeface="Maven Pro"/>
              </a:rPr>
              <a:t>кап.вложения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);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endParaRPr lang="ru-RU" dirty="0" smtClean="0">
              <a:solidFill>
                <a:srgbClr val="1D2024"/>
              </a:solidFill>
              <a:latin typeface="Maven Pro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     б)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немат</a:t>
            </a:r>
            <a:r>
              <a:rPr lang="ru-RU" dirty="0" err="1" smtClean="0">
                <a:solidFill>
                  <a:srgbClr val="1D2024"/>
                </a:solidFill>
                <a:latin typeface="Maven Pro"/>
              </a:rPr>
              <a:t>ериальные</a:t>
            </a:r>
            <a:r>
              <a:rPr lang="en-US" dirty="0" smtClean="0">
                <a:solidFill>
                  <a:srgbClr val="1D2024"/>
                </a:solidFill>
                <a:latin typeface="Maven Pro"/>
              </a:rPr>
              <a:t> </a:t>
            </a:r>
            <a:r>
              <a:rPr lang="en-US" dirty="0" err="1" smtClean="0">
                <a:solidFill>
                  <a:srgbClr val="1D2024"/>
                </a:solidFill>
                <a:latin typeface="Maven Pro"/>
              </a:rPr>
              <a:t>активы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 – они не осязаемые, на их основе создаются нематериальные блага (товарные знаки, НИОКР, </a:t>
            </a:r>
            <a:r>
              <a:rPr lang="ru-RU" dirty="0" err="1" smtClean="0">
                <a:solidFill>
                  <a:srgbClr val="1D2024"/>
                </a:solidFill>
                <a:latin typeface="Maven Pro"/>
              </a:rPr>
              <a:t>гудвил,обучение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 и </a:t>
            </a:r>
            <a:r>
              <a:rPr lang="ru-RU" dirty="0" err="1" smtClean="0">
                <a:solidFill>
                  <a:srgbClr val="1D2024"/>
                </a:solidFill>
                <a:latin typeface="Maven Pro"/>
              </a:rPr>
              <a:t>профессио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- </a:t>
            </a:r>
            <a:r>
              <a:rPr lang="ru-RU" dirty="0" err="1" smtClean="0">
                <a:solidFill>
                  <a:srgbClr val="1D2024"/>
                </a:solidFill>
                <a:latin typeface="Maven Pro"/>
              </a:rPr>
              <a:t>нализм</a:t>
            </a:r>
            <a:r>
              <a:rPr lang="ru-RU" dirty="0" smtClean="0">
                <a:solidFill>
                  <a:srgbClr val="1D2024"/>
                </a:solidFill>
                <a:latin typeface="Maven Pro"/>
              </a:rPr>
              <a:t> персонала. </a:t>
            </a:r>
            <a:endParaRPr lang="en-US" dirty="0">
              <a:solidFill>
                <a:srgbClr val="1D2024"/>
              </a:solidFill>
              <a:latin typeface="Maven Pro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97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Классификация инвестиций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</a:t>
            </a:r>
            <a:r>
              <a:rPr lang="en-US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</a:t>
            </a:r>
            <a:r>
              <a:rPr lang="ru-RU" sz="3200" dirty="0" smtClean="0"/>
              <a:t>     </a:t>
            </a:r>
            <a:r>
              <a:rPr lang="ru-RU" sz="2800" b="1" dirty="0"/>
              <a:t>№7</a:t>
            </a:r>
            <a:endParaRPr lang="ru-RU" sz="2800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18298"/>
          </a:xfrm>
        </p:spPr>
        <p:txBody>
          <a:bodyPr rtlCol="0">
            <a:normAutofit fontScale="70000" lnSpcReduction="20000"/>
          </a:bodyPr>
          <a:lstStyle/>
          <a:p>
            <a:pPr algn="just">
              <a:buNone/>
              <a:defRPr/>
            </a:pPr>
            <a:r>
              <a:rPr lang="ru-RU" sz="3300" b="1" dirty="0" smtClean="0"/>
              <a:t>2.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По</a:t>
            </a:r>
            <a:r>
              <a:rPr lang="en-US" sz="3300" b="1" dirty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видам</a:t>
            </a:r>
            <a:r>
              <a:rPr lang="en-US" sz="3300" b="1" dirty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инвестиционной</a:t>
            </a:r>
            <a:r>
              <a:rPr lang="en-US" sz="3300" b="1" dirty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деятельности</a:t>
            </a:r>
            <a:r>
              <a:rPr lang="en-US" sz="3300" b="1" dirty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en-US" sz="3300" b="1" dirty="0" smtClean="0">
                <a:solidFill>
                  <a:srgbClr val="1D2024"/>
                </a:solidFill>
                <a:latin typeface="Podkova Ultra-Bold"/>
              </a:rPr>
              <a:t>(</a:t>
            </a:r>
            <a:r>
              <a:rPr lang="en-US" sz="3300" b="1" dirty="0" err="1" smtClean="0">
                <a:solidFill>
                  <a:srgbClr val="1D2024"/>
                </a:solidFill>
                <a:latin typeface="Podkova Ultra-Bold"/>
              </a:rPr>
              <a:t>характеру</a:t>
            </a:r>
            <a:r>
              <a:rPr lang="en-US" sz="3300" b="1" dirty="0" smtClean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участия</a:t>
            </a:r>
            <a:r>
              <a:rPr lang="en-US" sz="3300" b="1" dirty="0">
                <a:solidFill>
                  <a:srgbClr val="1D2024"/>
                </a:solidFill>
                <a:latin typeface="Podkova Ultra-Bold"/>
              </a:rPr>
              <a:t> в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инвестиционном</a:t>
            </a:r>
            <a:r>
              <a:rPr lang="en-US" sz="3300" b="1" dirty="0">
                <a:solidFill>
                  <a:srgbClr val="1D2024"/>
                </a:solidFill>
                <a:latin typeface="Podkova Ultra-Bold"/>
              </a:rPr>
              <a:t> </a:t>
            </a:r>
            <a:r>
              <a:rPr lang="en-US" sz="3300" b="1" dirty="0" err="1">
                <a:solidFill>
                  <a:srgbClr val="1D2024"/>
                </a:solidFill>
                <a:latin typeface="Podkova Ultra-Bold"/>
              </a:rPr>
              <a:t>процессе</a:t>
            </a:r>
            <a:r>
              <a:rPr lang="en-US" sz="3300" b="1" dirty="0" smtClean="0">
                <a:solidFill>
                  <a:srgbClr val="1D2024"/>
                </a:solidFill>
                <a:latin typeface="Podkova Ultra-Bold"/>
              </a:rPr>
              <a:t>)</a:t>
            </a:r>
            <a:r>
              <a:rPr lang="ru-RU" sz="3300" b="1" dirty="0" smtClean="0">
                <a:solidFill>
                  <a:srgbClr val="1D2024"/>
                </a:solidFill>
                <a:latin typeface="Podkova Ultra-Bold"/>
              </a:rPr>
              <a:t>:</a:t>
            </a:r>
          </a:p>
          <a:p>
            <a:pPr algn="just">
              <a:buNone/>
              <a:defRPr/>
            </a:pPr>
            <a:endParaRPr lang="ru-RU" sz="2400" dirty="0" smtClean="0">
              <a:solidFill>
                <a:srgbClr val="1D2024"/>
              </a:solidFill>
              <a:latin typeface="Podkova Ultra-Bold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Podkova Ultra-Bold"/>
              </a:rPr>
              <a:t>        </a:t>
            </a:r>
            <a:r>
              <a:rPr lang="ru-RU" sz="2400" b="1" dirty="0" smtClean="0">
                <a:solidFill>
                  <a:srgbClr val="1D2024"/>
                </a:solidFill>
                <a:latin typeface="Podkova Ultra-Bold"/>
              </a:rPr>
              <a:t>а) </a:t>
            </a:r>
            <a:r>
              <a:rPr lang="en-US" sz="2400" b="1" dirty="0" err="1">
                <a:solidFill>
                  <a:srgbClr val="1D2024"/>
                </a:solidFill>
                <a:latin typeface="Podkova"/>
              </a:rPr>
              <a:t>венчурные</a:t>
            </a:r>
            <a:r>
              <a:rPr lang="en-US" sz="2400" b="1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инвестиции</a:t>
            </a:r>
            <a:r>
              <a:rPr lang="ru-RU" sz="2400" b="1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-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высокорискованные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инвестиции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,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выпуск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акций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не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связанных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между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собой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инновационных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проектов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в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расчете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на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быструю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окупаемость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вложенных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средств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, с целью получить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доход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от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продажи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инновационной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компании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1D2024"/>
                </a:solidFill>
                <a:latin typeface="Podkova Ultra-Bold"/>
              </a:rPr>
              <a:t>        б) 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прямые</a:t>
            </a:r>
            <a:r>
              <a:rPr lang="en-US" sz="2400" b="1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инвестиции</a:t>
            </a:r>
            <a:r>
              <a:rPr lang="ru-RU" sz="2400" b="1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-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вкладываются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в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уставный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фонд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предприятия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с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целью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участия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в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управлении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компанией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и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получения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дохода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)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endParaRPr lang="ru-RU" sz="2400" dirty="0" smtClean="0">
              <a:solidFill>
                <a:srgbClr val="1D2024"/>
              </a:solidFill>
              <a:latin typeface="Podkova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>
              <a:solidFill>
                <a:srgbClr val="1D2024"/>
              </a:solidFill>
              <a:latin typeface="Podkova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1D2024"/>
                </a:solidFill>
                <a:latin typeface="Podkova"/>
              </a:rPr>
              <a:t>        в) 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портфельные</a:t>
            </a:r>
            <a:r>
              <a:rPr lang="en-US" sz="2400" b="1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инвестиции</a:t>
            </a:r>
            <a:r>
              <a:rPr lang="en-US" sz="2400" b="1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-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приобретение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ценных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бумаг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и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других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активов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различных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компаний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с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целью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получения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дохода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(</a:t>
            </a:r>
            <a:r>
              <a:rPr lang="ru-RU" sz="2400" dirty="0" err="1" smtClean="0">
                <a:solidFill>
                  <a:srgbClr val="1D2024"/>
                </a:solidFill>
                <a:latin typeface="Podkova"/>
              </a:rPr>
              <a:t>дивидентов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)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>
              <a:solidFill>
                <a:srgbClr val="1D2024"/>
              </a:solidFill>
              <a:latin typeface="Podkova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400" b="1" dirty="0" smtClean="0">
                <a:solidFill>
                  <a:srgbClr val="1D2024"/>
                </a:solidFill>
                <a:latin typeface="Podkova"/>
              </a:rPr>
              <a:t>        г) 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анну</a:t>
            </a:r>
            <a:r>
              <a:rPr lang="ru-RU" sz="2400" b="1" dirty="0" smtClean="0">
                <a:solidFill>
                  <a:srgbClr val="1D2024"/>
                </a:solidFill>
                <a:latin typeface="Podkova"/>
              </a:rPr>
              <a:t>и</a:t>
            </a:r>
            <a:r>
              <a:rPr lang="en-US" sz="2400" b="1" dirty="0" err="1" smtClean="0">
                <a:solidFill>
                  <a:srgbClr val="1D2024"/>
                </a:solidFill>
                <a:latin typeface="Podkova"/>
              </a:rPr>
              <a:t>тенты</a:t>
            </a:r>
            <a:r>
              <a:rPr lang="ru-RU" sz="2400" b="1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ru-RU" sz="2400" dirty="0">
                <a:solidFill>
                  <a:srgbClr val="1D2024"/>
                </a:solidFill>
                <a:latin typeface="Podkova"/>
              </a:rPr>
              <a:t>– это равномерные притоки или оттоки денежных средств 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через равные </a:t>
            </a:r>
            <a:r>
              <a:rPr lang="ru-RU" sz="2400" dirty="0">
                <a:solidFill>
                  <a:srgbClr val="1D2024"/>
                </a:solidFill>
                <a:latin typeface="Podkova"/>
              </a:rPr>
              <a:t>промежутки времени, которые дисконтируются к текущему моменту 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времени. Они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приносят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постоянный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доход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(страховые компании или пенсионные фонды)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Podkova"/>
              </a:rPr>
              <a:t>или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  <a:r>
              <a:rPr lang="ru-RU" sz="2400" dirty="0">
                <a:solidFill>
                  <a:srgbClr val="1D2024"/>
                </a:solidFill>
                <a:latin typeface="Podkova"/>
              </a:rPr>
              <a:t>равномерные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платежи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(ипотека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)</a:t>
            </a:r>
            <a:r>
              <a:rPr lang="ru-RU" sz="2400" dirty="0">
                <a:solidFill>
                  <a:srgbClr val="1D2024"/>
                </a:solidFill>
                <a:latin typeface="Podkova"/>
              </a:rPr>
              <a:t>.</a:t>
            </a:r>
            <a:r>
              <a:rPr lang="en-US" sz="2400" dirty="0">
                <a:solidFill>
                  <a:srgbClr val="1D2024"/>
                </a:solidFill>
                <a:latin typeface="Podkov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5214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dirty="0"/>
              <a:t>Классификация инвестиций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</a:t>
            </a:r>
            <a:r>
              <a:rPr lang="en-US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</a:t>
            </a:r>
            <a:r>
              <a:rPr lang="ru-RU" sz="3200" dirty="0"/>
              <a:t>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№8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периоду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инвестирования</a:t>
            </a:r>
            <a:r>
              <a:rPr lang="ru-RU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r>
              <a:rPr lang="ru-RU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б)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</a:t>
            </a:r>
            <a:endParaRPr lang="en-US" sz="2400" b="1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а)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инвестиции;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б)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инвестиции;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инвестиции.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160"/>
              </a:lnSpc>
            </a:pPr>
            <a:endParaRPr lang="en-US" dirty="0">
              <a:solidFill>
                <a:srgbClr val="1D2024"/>
              </a:solidFill>
              <a:latin typeface="Podkova Ultra-Bold"/>
            </a:endParaRPr>
          </a:p>
        </p:txBody>
      </p:sp>
    </p:spTree>
    <p:extLst>
      <p:ext uri="{BB962C8B-B14F-4D97-AF65-F5344CB8AC3E}">
        <p14:creationId xmlns:p14="http://schemas.microsoft.com/office/powerpoint/2010/main" val="98390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инвестиций </a:t>
            </a:r>
            <a:r>
              <a:rPr lang="en-US" sz="28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</a:t>
            </a:r>
            <a:r>
              <a:rPr lang="en-US" sz="28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9</a:t>
            </a:r>
            <a:endParaRPr lang="ru-RU" sz="2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None/>
              <a:defRPr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5.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инвестиционного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b="1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а)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спекулятивные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региональной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   а)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национальные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Podkova"/>
              </a:rPr>
              <a:t> </a:t>
            </a:r>
            <a:endParaRPr lang="en-US" sz="2400" dirty="0">
              <a:solidFill>
                <a:srgbClr val="1D2024"/>
              </a:solidFill>
              <a:latin typeface="Podkova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   б)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региональные</a:t>
            </a:r>
            <a:r>
              <a:rPr lang="ru-RU" sz="2400" dirty="0">
                <a:solidFill>
                  <a:srgbClr val="1D2024"/>
                </a:solidFill>
                <a:latin typeface="Podkova"/>
              </a:rPr>
              <a:t>;</a:t>
            </a:r>
            <a:endParaRPr lang="en-US" sz="2400" dirty="0">
              <a:solidFill>
                <a:srgbClr val="1D2024"/>
              </a:solidFill>
              <a:latin typeface="Podkova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    в) </a:t>
            </a:r>
            <a:r>
              <a:rPr lang="en-US" sz="2400" dirty="0" err="1" smtClean="0">
                <a:solidFill>
                  <a:srgbClr val="1D2024"/>
                </a:solidFill>
                <a:latin typeface="Podkova"/>
              </a:rPr>
              <a:t>иностранные</a:t>
            </a:r>
            <a:r>
              <a:rPr lang="ru-RU" sz="2400" dirty="0" smtClean="0">
                <a:solidFill>
                  <a:srgbClr val="1D2024"/>
                </a:solidFill>
                <a:latin typeface="Podkova"/>
              </a:rPr>
              <a:t>.</a:t>
            </a:r>
            <a:endParaRPr lang="en-US" sz="2400" dirty="0">
              <a:solidFill>
                <a:srgbClr val="1D2024"/>
              </a:solidFill>
              <a:latin typeface="Podkova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 smtClean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en-US" dirty="0">
              <a:solidFill>
                <a:srgbClr val="1D2024"/>
              </a:solidFill>
              <a:latin typeface="Podkova Ultra-Bold"/>
            </a:endParaRPr>
          </a:p>
          <a:p>
            <a:pPr marL="0" indent="0">
              <a:buClr>
                <a:schemeClr val="accent2"/>
              </a:buClr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75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инвестиций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</a:t>
            </a:r>
            <a:r>
              <a:rPr lang="en-US" sz="32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10</a:t>
            </a:r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1D2024"/>
                </a:solidFill>
                <a:latin typeface="Open Sans Bold"/>
              </a:rPr>
              <a:t>FDI</a:t>
            </a:r>
            <a:r>
              <a:rPr lang="en-US" dirty="0" smtClean="0">
                <a:solidFill>
                  <a:srgbClr val="1D2024"/>
                </a:solidFill>
                <a:latin typeface="Open Sans Bold"/>
              </a:rPr>
              <a:t> – </a:t>
            </a:r>
            <a:r>
              <a:rPr lang="en-US" b="1" dirty="0" smtClean="0">
                <a:solidFill>
                  <a:srgbClr val="1D2024"/>
                </a:solidFill>
                <a:latin typeface="Open Sans Bold"/>
              </a:rPr>
              <a:t>foreign direct investments </a:t>
            </a:r>
            <a:r>
              <a:rPr lang="ru-RU" b="1" dirty="0" smtClean="0">
                <a:solidFill>
                  <a:srgbClr val="1D2024"/>
                </a:solidFill>
                <a:latin typeface="Open Sans Bold"/>
              </a:rPr>
              <a:t>(п</a:t>
            </a:r>
            <a:r>
              <a:rPr lang="en-US" b="1" dirty="0" err="1" smtClean="0">
                <a:solidFill>
                  <a:srgbClr val="1D2024"/>
                </a:solidFill>
                <a:latin typeface="Open Sans Bold"/>
              </a:rPr>
              <a:t>рямые</a:t>
            </a:r>
            <a:r>
              <a:rPr lang="en-US" b="1" dirty="0" smtClean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b="1" dirty="0" err="1">
                <a:solidFill>
                  <a:srgbClr val="1D2024"/>
                </a:solidFill>
                <a:latin typeface="Open Sans Bold"/>
              </a:rPr>
              <a:t>иностранные</a:t>
            </a:r>
            <a:r>
              <a:rPr lang="en-US" b="1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b="1" dirty="0" err="1" smtClean="0">
                <a:solidFill>
                  <a:srgbClr val="1D2024"/>
                </a:solidFill>
                <a:latin typeface="Open Sans Bold"/>
              </a:rPr>
              <a:t>инвестиции</a:t>
            </a:r>
            <a:r>
              <a:rPr lang="ru-RU" b="1" dirty="0" smtClean="0">
                <a:solidFill>
                  <a:srgbClr val="1D2024"/>
                </a:solidFill>
                <a:latin typeface="Open Sans Bold"/>
              </a:rPr>
              <a:t>):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Open Sans Bold"/>
              </a:rPr>
              <a:t>     - </a:t>
            </a:r>
            <a:r>
              <a:rPr lang="en-US" dirty="0" smtClean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это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инвестиции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которые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вкладываются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в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предприятия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любой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отрасли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экономики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за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рубежом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с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целью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получения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длительной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прибыли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и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права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голоса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в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управлении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иностранной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Open Sans Bold"/>
              </a:rPr>
              <a:t>компании</a:t>
            </a:r>
            <a:r>
              <a:rPr lang="en-US" sz="2400" dirty="0">
                <a:solidFill>
                  <a:srgbClr val="1D2024"/>
                </a:solidFill>
                <a:latin typeface="Open Sans Bold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815902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 по </a:t>
            </a:r>
            <a:r>
              <a:rPr lang="ru-RU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 финансирования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№ 11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/>
              <a:t>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собственности: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а) собственные;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б) привлеченные;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в) заемные.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  </a:t>
            </a:r>
            <a:r>
              <a:rPr lang="ru-RU" sz="2400" b="1" dirty="0" smtClean="0"/>
              <a:t>2. </a:t>
            </a:r>
            <a:r>
              <a:rPr lang="en-US" sz="2400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видам</a:t>
            </a:r>
            <a:r>
              <a:rPr lang="en-US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1D2024"/>
                </a:solidFill>
                <a:latin typeface="Maven Pro"/>
              </a:rPr>
              <a:t>    а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внебюджетные или привлеченные средства 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займы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осударственные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1D2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б)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в) инвестиционные ресурсы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</a:t>
            </a:r>
            <a:r>
              <a:rPr lang="en-US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инвесторов</a:t>
            </a:r>
            <a:r>
              <a:rPr lang="ru-RU" sz="2400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FDI</a:t>
            </a:r>
            <a:r>
              <a:rPr lang="ru-RU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r>
              <a:rPr lang="en-US" sz="2400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ts val="8539"/>
              </a:lnSpc>
              <a:buNone/>
            </a:pPr>
            <a:endParaRPr lang="en-US" dirty="0">
              <a:solidFill>
                <a:srgbClr val="1D2024"/>
              </a:solidFill>
              <a:latin typeface="Podkova Ultra-Bold"/>
            </a:endParaRPr>
          </a:p>
        </p:txBody>
      </p:sp>
    </p:spTree>
    <p:extLst>
      <p:ext uri="{BB962C8B-B14F-4D97-AF65-F5344CB8AC3E}">
        <p14:creationId xmlns:p14="http://schemas.microsoft.com/office/powerpoint/2010/main" val="959219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инвестиций по </a:t>
            </a:r>
            <a:r>
              <a:rPr lang="ru-RU" sz="24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 финансирования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№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ru-RU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</a:t>
            </a:r>
            <a:r>
              <a:rPr lang="en-US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en-US" b="1" dirty="0" err="1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</a:t>
            </a:r>
            <a:r>
              <a:rPr lang="en-US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собственников</a:t>
            </a:r>
            <a:r>
              <a:rPr lang="ru-RU" b="1" dirty="0" smtClean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а)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(оно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м.б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основе возвратности или безвозвратности);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б)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в)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г)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инвестиционного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проекта(проектное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Смешанное финансирование: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а) государственное финансирование;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б) прибыль предприятий;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в) средства других физических или юридических лиц;</a:t>
            </a:r>
          </a:p>
          <a:p>
            <a:pPr marL="0" indent="0"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г) ГЧП – государственное-частное партнерство.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167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652007" y="365125"/>
            <a:ext cx="10901238" cy="1325563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инвестиций по </a:t>
            </a:r>
            <a:r>
              <a:rPr lang="ru-RU" sz="2800" b="1" dirty="0">
                <a:solidFill>
                  <a:srgbClr val="1D2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 финансирования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№13</a:t>
            </a:r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ru-RU" dirty="0" smtClean="0"/>
              <a:t>5. Другие виды финансирования:</a:t>
            </a:r>
          </a:p>
          <a:p>
            <a:pPr marL="0" indent="0">
              <a:buNone/>
              <a:defRPr/>
            </a:pPr>
            <a:r>
              <a:rPr lang="ru-RU" dirty="0" smtClean="0"/>
              <a:t>    а) акционерное – вложение денежных средств в акции других предприятий (прямые, портфельные или венчурные);</a:t>
            </a:r>
          </a:p>
          <a:p>
            <a:pPr marL="0" indent="0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б) кредитование – долговое финансирование за счет кредита банков или других физических или юридических лиц;</a:t>
            </a:r>
          </a:p>
          <a:p>
            <a:pPr marL="0" indent="0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в) лизинг – товарный кредит в основной капитал на условиях возвратности или полного выкупа;</a:t>
            </a:r>
          </a:p>
          <a:p>
            <a:pPr marL="0" indent="0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г) ипотека – кредит под залог недвижимого имущества (жилья, земли, зданий и т.д.);</a:t>
            </a:r>
          </a:p>
          <a:p>
            <a:pPr marL="0" indent="0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д) проектное финансирование – когда источником финансирования является сам проект;</a:t>
            </a:r>
          </a:p>
          <a:p>
            <a:pPr marL="0" indent="0"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е) инвестиционный налоговый кредит – предоставляется для </a:t>
            </a:r>
            <a:r>
              <a:rPr lang="ru-RU" dirty="0" err="1" smtClean="0"/>
              <a:t>инновацион</a:t>
            </a:r>
            <a:r>
              <a:rPr lang="ru-RU" dirty="0" smtClean="0"/>
              <a:t>  - </a:t>
            </a:r>
            <a:r>
              <a:rPr lang="ru-RU" dirty="0" err="1" smtClean="0"/>
              <a:t>ных</a:t>
            </a:r>
            <a:r>
              <a:rPr lang="ru-RU" dirty="0" smtClean="0"/>
              <a:t> и социально важных проектов.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023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ДИССЕРТАЦИИ ПРЕЗИДЕНТОВ РФ и РК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1. Путин В.В. ( к.э.н. )  «Стратегическое планирование воспроизводства минерально-</a:t>
            </a:r>
            <a:r>
              <a:rPr lang="ru-RU" dirty="0" err="1" smtClean="0"/>
              <a:t>сырьвой</a:t>
            </a:r>
            <a:r>
              <a:rPr lang="ru-RU" dirty="0" smtClean="0"/>
              <a:t> базы региона в условиях формирования рыночных отношений».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2. Назарбаев Н.А. ( д.э.н. )  «Стратегия ресурсосбережения в условиях становления и развития рыночных отношений».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13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СТРАТЕГИИ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74572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        </a:t>
            </a:r>
          </a:p>
          <a:p>
            <a:pPr marL="0" indent="0" algn="just">
              <a:buNone/>
            </a:pP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любой стратегии завершается ее экономической оценкой.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Стратегическое планирование с финансовой позиции можно оценивать как инвестиционное планирование (инвестиционную стратегию).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Цель </a:t>
            </a:r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стратегического планирования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увеличение притока денежных средств, по сравнению с существующим уровнем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стратегия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актив баланса, она отвечает на вопросы: куда вкладывать ресурсы и сколько будет стоить эта стратегия?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Финансовая </a:t>
            </a:r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 баланса</a:t>
            </a: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она отвечает на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из каких источников будет осуществляться финансирование данного проекта (</a:t>
            </a:r>
            <a:r>
              <a:rPr lang="ru-RU" sz="8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стратегии).</a:t>
            </a:r>
            <a:endParaRPr lang="ru-RU" sz="8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ru-RU" dirty="0" smtClean="0"/>
              <a:t>    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1585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endParaRPr lang="ru-RU" sz="6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838200" y="6176962"/>
            <a:ext cx="10515600" cy="45719"/>
          </a:xfrm>
        </p:spPr>
        <p:txBody>
          <a:bodyPr rtlCol="0">
            <a:normAutofit fontScale="25000" lnSpcReduction="20000"/>
          </a:bodyPr>
          <a:lstStyle/>
          <a:p>
            <a:pPr algn="just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5437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1158</Words>
  <Application>Microsoft Office PowerPoint</Application>
  <PresentationFormat>Широкоэкранный</PresentationFormat>
  <Paragraphs>114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Maven Pro</vt:lpstr>
      <vt:lpstr>Open Sans Bold</vt:lpstr>
      <vt:lpstr>Podkova</vt:lpstr>
      <vt:lpstr>Podkova Ultra-Bold</vt:lpstr>
      <vt:lpstr>Times New Roman</vt:lpstr>
      <vt:lpstr>Тема Office</vt:lpstr>
      <vt:lpstr>Лекция № 5</vt:lpstr>
      <vt:lpstr>ОСНОВНЫЕ ОПРЕДЕЛЕНИЯ                  №2 </vt:lpstr>
      <vt:lpstr> ОСНОВНЫЕ ОПРЕДЕЛЕНИЯ             №3</vt:lpstr>
      <vt:lpstr>ОСНОВНЫЕ ОПРЕДЕЛЕНИЯ         №4          </vt:lpstr>
      <vt:lpstr>ОСНОВНЫЕ ОПРЕДЕЛЕНИЯ              №5</vt:lpstr>
      <vt:lpstr>Классификация инвестиций по основным признакам   №6 </vt:lpstr>
      <vt:lpstr>Классификация инвестиций по основным признакам     №7</vt:lpstr>
      <vt:lpstr>Классификация инвестиций по основным признакам     №8</vt:lpstr>
      <vt:lpstr>Классификация инвестиций по основным признакам     № 9</vt:lpstr>
      <vt:lpstr>Классификация инвестиций по основным признакам    № 10</vt:lpstr>
      <vt:lpstr>Классификация инвестиций по источникам финансирования     № 11</vt:lpstr>
      <vt:lpstr>Классификация инвестиций по источникам финансирования     № 12</vt:lpstr>
      <vt:lpstr>Классификация инвестиций по источникам финансирования  №13</vt:lpstr>
      <vt:lpstr>ДИССЕРТАЦИИ ПРЕЗИДЕНТОВ РФ и РК</vt:lpstr>
      <vt:lpstr>СТРАТЕГИИ</vt:lpstr>
      <vt:lpstr>       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6</dc:title>
  <dc:creator>User</dc:creator>
  <cp:lastModifiedBy>User</cp:lastModifiedBy>
  <cp:revision>63</cp:revision>
  <cp:lastPrinted>2024-02-22T08:07:05Z</cp:lastPrinted>
  <dcterms:created xsi:type="dcterms:W3CDTF">2023-10-28T04:37:28Z</dcterms:created>
  <dcterms:modified xsi:type="dcterms:W3CDTF">2024-02-23T14:32:10Z</dcterms:modified>
</cp:coreProperties>
</file>